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sldIdLst>
    <p:sldId id="256" r:id="rId2"/>
    <p:sldId id="274" r:id="rId3"/>
    <p:sldId id="257" r:id="rId4"/>
    <p:sldId id="259" r:id="rId5"/>
    <p:sldId id="262" r:id="rId6"/>
    <p:sldId id="261" r:id="rId7"/>
    <p:sldId id="268" r:id="rId8"/>
    <p:sldId id="270" r:id="rId9"/>
    <p:sldId id="271" r:id="rId10"/>
    <p:sldId id="272" r:id="rId11"/>
    <p:sldId id="273" r:id="rId12"/>
    <p:sldId id="275" r:id="rId1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fr-FR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2CD0245-4B5D-4761-87FA-E8BA5802C859}" type="datetimeFigureOut">
              <a:rPr lang="fr-FR" smtClean="0"/>
              <a:t>01/08/2019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4D0016B-E728-4420-94DA-D53A8D5D4C1E}" type="slidenum">
              <a:rPr lang="fr-FR" smtClean="0"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zillow.com/" TargetMode="External"/><Relationship Id="rId2" Type="http://schemas.openxmlformats.org/officeDocument/2006/relationships/hyperlink" Target="http://www.kaggle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943600"/>
          </a:xfrm>
          <a:prstGeom prst="rect">
            <a:avLst/>
          </a:prstGeom>
          <a:blipFill dpi="0" rotWithShape="1">
            <a:blip r:embed="rId2" cstate="print">
              <a:alphaModFix amt="1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Breaking Down the Housing Crisis      </a:t>
            </a:r>
            <a:r>
              <a:rPr lang="en-US" sz="1400" dirty="0"/>
              <a:t>By Patrick </a:t>
            </a:r>
            <a:r>
              <a:rPr lang="en-US" sz="1400" dirty="0" err="1"/>
              <a:t>siewe</a:t>
            </a:r>
            <a:endParaRPr lang="fr-F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Finding and analyzing key influences on housing prices</a:t>
            </a:r>
            <a:r>
              <a:rPr lang="en-US" sz="2000"/>
              <a:t>________ _____________________________ </a:t>
            </a:r>
            <a:r>
              <a:rPr lang="en-US" sz="2000" dirty="0"/>
              <a:t>and </a:t>
            </a:r>
            <a:r>
              <a:rPr lang="en-US" sz="2000"/>
              <a:t>brainstorming solutions</a:t>
            </a:r>
            <a:endParaRPr lang="fr-FR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/>
          <p:cNvSpPr txBox="1"/>
          <p:nvPr/>
        </p:nvSpPr>
        <p:spPr>
          <a:xfrm>
            <a:off x="228600" y="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1">
                    <a:lumMod val="50000"/>
                  </a:schemeClr>
                </a:solidFill>
              </a:rPr>
              <a:t>Can we solve the Housing Crisis?</a:t>
            </a:r>
            <a:endParaRPr lang="fr-FR" sz="4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2954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TYPE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53000" y="12954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12" name="Multiply 11"/>
          <p:cNvSpPr/>
          <p:nvPr/>
        </p:nvSpPr>
        <p:spPr>
          <a:xfrm>
            <a:off x="1295400" y="533400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Multiply 14"/>
          <p:cNvSpPr/>
          <p:nvPr/>
        </p:nvSpPr>
        <p:spPr>
          <a:xfrm>
            <a:off x="4114800" y="1295400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685800" y="23401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CRIME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53000" y="23401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5800" y="34069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MIN. WAGE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953000" y="34069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5800" y="4473714"/>
            <a:ext cx="3124200" cy="707886"/>
          </a:xfrm>
          <a:prstGeom prst="rect">
            <a:avLst/>
          </a:prstGeom>
          <a:solidFill>
            <a:schemeClr val="accent1"/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MED. INCOME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953000" y="4473714"/>
            <a:ext cx="3124200" cy="707886"/>
          </a:xfrm>
          <a:prstGeom prst="rect">
            <a:avLst/>
          </a:prstGeom>
          <a:solidFill>
            <a:schemeClr val="accent1"/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Find Solution?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114800" y="4875212"/>
            <a:ext cx="685800" cy="1588"/>
          </a:xfrm>
          <a:prstGeom prst="straightConnector1">
            <a:avLst/>
          </a:prstGeom>
          <a:ln w="63500" cmpd="dbl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ultiply 26"/>
          <p:cNvSpPr/>
          <p:nvPr/>
        </p:nvSpPr>
        <p:spPr>
          <a:xfrm>
            <a:off x="4114800" y="3429000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Multiply 18"/>
          <p:cNvSpPr/>
          <p:nvPr/>
        </p:nvSpPr>
        <p:spPr>
          <a:xfrm>
            <a:off x="1295400" y="1600200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Multiply 19"/>
          <p:cNvSpPr/>
          <p:nvPr/>
        </p:nvSpPr>
        <p:spPr>
          <a:xfrm>
            <a:off x="4114800" y="2362200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Multiply 25"/>
          <p:cNvSpPr/>
          <p:nvPr/>
        </p:nvSpPr>
        <p:spPr>
          <a:xfrm>
            <a:off x="1295400" y="2667000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/>
          <p:cNvSpPr txBox="1"/>
          <p:nvPr/>
        </p:nvSpPr>
        <p:spPr>
          <a:xfrm>
            <a:off x="228600" y="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1">
                    <a:lumMod val="50000"/>
                  </a:schemeClr>
                </a:solidFill>
              </a:rPr>
              <a:t>Can we solve the Housing Crisis?</a:t>
            </a:r>
            <a:endParaRPr lang="fr-FR" sz="4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2954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TYPE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53000" y="12954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12" name="Multiply 11"/>
          <p:cNvSpPr/>
          <p:nvPr/>
        </p:nvSpPr>
        <p:spPr>
          <a:xfrm>
            <a:off x="1295400" y="533400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Multiply 14"/>
          <p:cNvSpPr/>
          <p:nvPr/>
        </p:nvSpPr>
        <p:spPr>
          <a:xfrm>
            <a:off x="4114800" y="1295400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685800" y="23401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CRIME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53000" y="23401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5800" y="34069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MIN. WAGE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953000" y="34069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85800" y="44958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MED. INCOME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53000" y="44958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5800" y="5562600"/>
            <a:ext cx="3124200" cy="707886"/>
          </a:xfrm>
          <a:prstGeom prst="rect">
            <a:avLst/>
          </a:prstGeom>
          <a:solidFill>
            <a:schemeClr val="accent1"/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Idea?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953000" y="5562600"/>
            <a:ext cx="3124200" cy="707886"/>
          </a:xfrm>
          <a:prstGeom prst="rect">
            <a:avLst/>
          </a:prstGeom>
          <a:solidFill>
            <a:schemeClr val="accent1"/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Find Solution?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4114800" y="5964098"/>
            <a:ext cx="685800" cy="1588"/>
          </a:xfrm>
          <a:prstGeom prst="straightConnector1">
            <a:avLst/>
          </a:prstGeom>
          <a:ln w="63500" cmpd="dbl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ultiply 32"/>
          <p:cNvSpPr/>
          <p:nvPr/>
        </p:nvSpPr>
        <p:spPr>
          <a:xfrm>
            <a:off x="4114800" y="4517886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Multiply 26"/>
          <p:cNvSpPr/>
          <p:nvPr/>
        </p:nvSpPr>
        <p:spPr>
          <a:xfrm>
            <a:off x="4114800" y="3429000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Multiply 18"/>
          <p:cNvSpPr/>
          <p:nvPr/>
        </p:nvSpPr>
        <p:spPr>
          <a:xfrm>
            <a:off x="1295400" y="1600200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Multiply 19"/>
          <p:cNvSpPr/>
          <p:nvPr/>
        </p:nvSpPr>
        <p:spPr>
          <a:xfrm>
            <a:off x="4114800" y="2362200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Multiply 25"/>
          <p:cNvSpPr/>
          <p:nvPr/>
        </p:nvSpPr>
        <p:spPr>
          <a:xfrm>
            <a:off x="1295400" y="2667000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Multiply 33"/>
          <p:cNvSpPr/>
          <p:nvPr/>
        </p:nvSpPr>
        <p:spPr>
          <a:xfrm>
            <a:off x="1295400" y="3755886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088636A-5A6E-4EFC-AE3D-7FAB8FF9EEA0}"/>
              </a:ext>
            </a:extLst>
          </p:cNvPr>
          <p:cNvSpPr txBox="1">
            <a:spLocks/>
          </p:cNvSpPr>
          <p:nvPr/>
        </p:nvSpPr>
        <p:spPr>
          <a:xfrm>
            <a:off x="612648" y="1600200"/>
            <a:ext cx="8153400" cy="4495800"/>
          </a:xfrm>
          <a:prstGeom prst="rect">
            <a:avLst/>
          </a:prstGeom>
        </p:spPr>
        <p:txBody>
          <a:bodyPr/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NEXT STEPS</a:t>
            </a:r>
          </a:p>
          <a:p>
            <a:pPr marL="0" indent="0">
              <a:buNone/>
            </a:pPr>
            <a:r>
              <a:rPr lang="en-US" dirty="0"/>
              <a:t>Analyzing other Factors like: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Gentrification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State Taxes Per State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Expanding Our Model to Predict The Median Price Base on Zip code.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External Input.</a:t>
            </a:r>
          </a:p>
          <a:p>
            <a:pPr marL="365760" lvl="1" indent="0">
              <a:buNone/>
            </a:pPr>
            <a:endParaRPr lang="en-US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Q &amp; A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44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  <a:p>
            <a:pPr>
              <a:buFont typeface="Wingdings" pitchFamily="2" charset="2"/>
              <a:buChar char="v"/>
            </a:pPr>
            <a:r>
              <a:rPr lang="en-US" dirty="0">
                <a:hlinkClick r:id="rId2"/>
              </a:rPr>
              <a:t>www.kaggle.com</a:t>
            </a: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>
                <a:hlinkClick r:id="rId3"/>
              </a:rPr>
              <a:t>www.zillow.com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LANGUAGES/SYSTEMS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24200" y="4267200"/>
            <a:ext cx="24384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</a:rPr>
              <a:t>Pandas</a:t>
            </a:r>
          </a:p>
          <a:p>
            <a:pPr>
              <a:buFont typeface="Wingdings" pitchFamily="2" charset="2"/>
              <a:buChar char="Ø"/>
            </a:pPr>
            <a:r>
              <a:rPr lang="en-US" sz="2900" dirty="0" err="1">
                <a:solidFill>
                  <a:schemeClr val="accent2">
                    <a:lumMod val="50000"/>
                  </a:schemeClr>
                </a:solidFill>
              </a:rPr>
              <a:t>Matplotlib</a:t>
            </a:r>
            <a:endParaRPr lang="en-US" sz="290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</a:rPr>
              <a:t>HTML</a:t>
            </a:r>
          </a:p>
          <a:p>
            <a:endParaRPr lang="fr-FR" dirty="0"/>
          </a:p>
        </p:txBody>
      </p:sp>
      <p:sp>
        <p:nvSpPr>
          <p:cNvPr id="6" name="TextBox 5"/>
          <p:cNvSpPr txBox="1"/>
          <p:nvPr/>
        </p:nvSpPr>
        <p:spPr>
          <a:xfrm>
            <a:off x="5562600" y="4267200"/>
            <a:ext cx="3276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</a:rPr>
              <a:t>CSS</a:t>
            </a:r>
          </a:p>
          <a:p>
            <a:pPr>
              <a:buFont typeface="Wingdings" pitchFamily="2" charset="2"/>
              <a:buChar char="Ø"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</a:rPr>
              <a:t>Machine Learning</a:t>
            </a:r>
          </a:p>
          <a:p>
            <a:pPr>
              <a:buFont typeface="Wingdings" pitchFamily="2" charset="2"/>
              <a:buChar char="Ø"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</a:rPr>
              <a:t>JavaScript</a:t>
            </a:r>
          </a:p>
          <a:p>
            <a:endParaRPr lang="fr-FR" sz="2900" dirty="0"/>
          </a:p>
        </p:txBody>
      </p:sp>
      <p:sp>
        <p:nvSpPr>
          <p:cNvPr id="7" name="TextBox 6"/>
          <p:cNvSpPr txBox="1"/>
          <p:nvPr/>
        </p:nvSpPr>
        <p:spPr>
          <a:xfrm>
            <a:off x="762000" y="4267200"/>
            <a:ext cx="243840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</a:rPr>
              <a:t>Excel</a:t>
            </a:r>
          </a:p>
          <a:p>
            <a:pPr>
              <a:buFont typeface="Wingdings" pitchFamily="2" charset="2"/>
              <a:buChar char="Ø"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</a:rPr>
              <a:t>Python</a:t>
            </a:r>
          </a:p>
          <a:p>
            <a:pPr>
              <a:buFont typeface="Wingdings" pitchFamily="2" charset="2"/>
              <a:buChar char="Ø"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</a:rPr>
              <a:t>Tableau</a:t>
            </a:r>
            <a:endParaRPr lang="fr-FR" sz="2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>
              <a:alphaModFix amt="31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influences we will analyze: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371600" y="1981200"/>
            <a:ext cx="3273552" cy="9144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4000" dirty="0"/>
              <a:t>Type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743200"/>
            <a:ext cx="175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Crime</a:t>
            </a:r>
            <a:endParaRPr lang="fr-FR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1371600" y="3505200"/>
            <a:ext cx="533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Minimum Wage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4321314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Median Income</a:t>
            </a:r>
            <a:endParaRPr lang="fr-FR" sz="4000" dirty="0"/>
          </a:p>
        </p:txBody>
      </p:sp>
      <p:sp>
        <p:nvSpPr>
          <p:cNvPr id="8" name="Oval 7"/>
          <p:cNvSpPr/>
          <p:nvPr/>
        </p:nvSpPr>
        <p:spPr>
          <a:xfrm>
            <a:off x="914400" y="2971800"/>
            <a:ext cx="152400" cy="1524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Oval 8"/>
          <p:cNvSpPr/>
          <p:nvPr/>
        </p:nvSpPr>
        <p:spPr>
          <a:xfrm>
            <a:off x="914400" y="4626114"/>
            <a:ext cx="152400" cy="1524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Oval 9"/>
          <p:cNvSpPr/>
          <p:nvPr/>
        </p:nvSpPr>
        <p:spPr>
          <a:xfrm>
            <a:off x="914400" y="3810000"/>
            <a:ext cx="152400" cy="1524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1371600" y="5159514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Building Rate / House Age</a:t>
            </a:r>
            <a:endParaRPr lang="fr-FR" sz="4000" dirty="0"/>
          </a:p>
        </p:txBody>
      </p:sp>
      <p:sp>
        <p:nvSpPr>
          <p:cNvPr id="12" name="Oval 11"/>
          <p:cNvSpPr/>
          <p:nvPr/>
        </p:nvSpPr>
        <p:spPr>
          <a:xfrm>
            <a:off x="914400" y="5464314"/>
            <a:ext cx="152400" cy="1524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Oval 14"/>
          <p:cNvSpPr/>
          <p:nvPr/>
        </p:nvSpPr>
        <p:spPr>
          <a:xfrm>
            <a:off x="914400" y="2286000"/>
            <a:ext cx="152400" cy="1524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  <p:bldP spid="8" grpId="0" animBg="1"/>
      <p:bldP spid="9" grpId="0" animBg="1"/>
      <p:bldP spid="10" grpId="0" animBg="1"/>
      <p:bldP spid="11" grpId="0"/>
      <p:bldP spid="12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>
              <a:alphaModFix amt="40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In-depth: Influences on Housing Prices</a:t>
            </a:r>
            <a:endParaRPr lang="fr-FR" sz="4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71600" y="1752600"/>
            <a:ext cx="533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Is there an effect on Housing Prices?</a:t>
            </a:r>
            <a:endParaRPr lang="fr-FR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1371600" y="3143071"/>
            <a:ext cx="533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/>
              <a:t>How strong </a:t>
            </a:r>
            <a:r>
              <a:rPr lang="en-US" sz="3600" dirty="0"/>
              <a:t>is the effect on Housing Prices?</a:t>
            </a:r>
            <a:endParaRPr lang="fr-FR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1371600" y="4495800"/>
            <a:ext cx="5791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What is the </a:t>
            </a:r>
            <a:r>
              <a:rPr lang="en-US" sz="3600" i="1" dirty="0"/>
              <a:t>trend / pattern </a:t>
            </a:r>
            <a:r>
              <a:rPr lang="en-US" sz="3600" dirty="0"/>
              <a:t>of the effect on Housing Prices?</a:t>
            </a:r>
            <a:endParaRPr lang="fr-FR" sz="3600" dirty="0"/>
          </a:p>
        </p:txBody>
      </p:sp>
      <p:sp>
        <p:nvSpPr>
          <p:cNvPr id="8" name="Oval 7"/>
          <p:cNvSpPr/>
          <p:nvPr/>
        </p:nvSpPr>
        <p:spPr>
          <a:xfrm>
            <a:off x="914400" y="1981200"/>
            <a:ext cx="152400" cy="1524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Oval 8"/>
          <p:cNvSpPr/>
          <p:nvPr/>
        </p:nvSpPr>
        <p:spPr>
          <a:xfrm>
            <a:off x="914400" y="4800600"/>
            <a:ext cx="152400" cy="1524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Oval 9"/>
          <p:cNvSpPr/>
          <p:nvPr/>
        </p:nvSpPr>
        <p:spPr>
          <a:xfrm>
            <a:off x="914400" y="3447871"/>
            <a:ext cx="152400" cy="1524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1828800" y="7086600"/>
            <a:ext cx="7315200" cy="685800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causing the Housing Crisis?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304800" y="0"/>
            <a:ext cx="8534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</a:rPr>
              <a:t>Finding the Problem leads to</a:t>
            </a:r>
          </a:p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</a:rPr>
              <a:t>Finding the Solution</a:t>
            </a:r>
            <a:endParaRPr lang="fr-FR" sz="48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000" y="2590800"/>
            <a:ext cx="2057400" cy="584775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Idea 1</a:t>
            </a:r>
            <a:endParaRPr lang="fr-FR" sz="3200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743200" y="1981200"/>
            <a:ext cx="914400" cy="762000"/>
          </a:xfrm>
          <a:prstGeom prst="straightConnector1">
            <a:avLst/>
          </a:prstGeom>
          <a:ln w="101600" cmpd="thinThick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86200" y="1752600"/>
            <a:ext cx="2057400" cy="584775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TRUE</a:t>
            </a:r>
            <a:endParaRPr lang="fr-FR" sz="3200" dirty="0"/>
          </a:p>
        </p:txBody>
      </p:sp>
      <p:sp>
        <p:nvSpPr>
          <p:cNvPr id="20" name="TextBox 19"/>
          <p:cNvSpPr txBox="1"/>
          <p:nvPr/>
        </p:nvSpPr>
        <p:spPr>
          <a:xfrm>
            <a:off x="6781800" y="1752600"/>
            <a:ext cx="2057400" cy="584775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Solution</a:t>
            </a:r>
            <a:endParaRPr lang="fr-FR" sz="3200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6172200" y="2057400"/>
            <a:ext cx="457200" cy="1906"/>
          </a:xfrm>
          <a:prstGeom prst="straightConnector1">
            <a:avLst/>
          </a:prstGeom>
          <a:ln w="63500" cmpd="dbl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0" grpId="0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1828800" y="7086600"/>
            <a:ext cx="7315200" cy="685800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causing the Housing Crisis?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304800" y="0"/>
            <a:ext cx="8534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</a:rPr>
              <a:t>Finding the Problem leads to</a:t>
            </a:r>
          </a:p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</a:rPr>
              <a:t>Finding the Solution</a:t>
            </a:r>
            <a:endParaRPr lang="fr-FR" sz="48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000" y="2590800"/>
            <a:ext cx="2057400" cy="584775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Idea 1</a:t>
            </a:r>
            <a:endParaRPr lang="fr-FR" sz="3200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743200" y="1981200"/>
            <a:ext cx="914400" cy="762000"/>
          </a:xfrm>
          <a:prstGeom prst="straightConnector1">
            <a:avLst/>
          </a:prstGeom>
          <a:ln w="101600" cmpd="thinThick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86200" y="1752600"/>
            <a:ext cx="2057400" cy="584775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TRUE</a:t>
            </a:r>
            <a:endParaRPr lang="fr-FR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3886200" y="3429000"/>
            <a:ext cx="2057400" cy="584775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FALSE</a:t>
            </a:r>
            <a:endParaRPr lang="fr-FR" sz="3200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743200" y="3048000"/>
            <a:ext cx="914400" cy="762000"/>
          </a:xfrm>
          <a:prstGeom prst="straightConnector1">
            <a:avLst/>
          </a:prstGeom>
          <a:ln w="101600" cmpd="thinThick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81800" y="1752600"/>
            <a:ext cx="2057400" cy="584775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Solution</a:t>
            </a:r>
            <a:endParaRPr lang="fr-FR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6781800" y="3429000"/>
            <a:ext cx="2057400" cy="584775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Idea 2</a:t>
            </a:r>
            <a:endParaRPr lang="fr-FR" sz="3200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6172200" y="2057400"/>
            <a:ext cx="457200" cy="1906"/>
          </a:xfrm>
          <a:prstGeom prst="straightConnector1">
            <a:avLst/>
          </a:prstGeom>
          <a:ln w="63500" cmpd="dbl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172200" y="3733800"/>
            <a:ext cx="457200" cy="1906"/>
          </a:xfrm>
          <a:prstGeom prst="straightConnector1">
            <a:avLst/>
          </a:prstGeom>
          <a:ln w="63500" cmpd="dbl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1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/>
          <p:cNvSpPr txBox="1"/>
          <p:nvPr/>
        </p:nvSpPr>
        <p:spPr>
          <a:xfrm>
            <a:off x="228600" y="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1">
                    <a:lumMod val="50000"/>
                  </a:schemeClr>
                </a:solidFill>
              </a:rPr>
              <a:t>Can we solve the Housing Crisis?</a:t>
            </a:r>
            <a:endParaRPr lang="fr-FR" sz="4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295400"/>
            <a:ext cx="3124200" cy="707886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TYPE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114800" y="1676400"/>
            <a:ext cx="685800" cy="1588"/>
          </a:xfrm>
          <a:prstGeom prst="straightConnector1">
            <a:avLst/>
          </a:prstGeom>
          <a:ln w="63500" cmpd="dbl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953000" y="1295400"/>
            <a:ext cx="3124200" cy="707886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Find Solution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/>
          <p:cNvSpPr txBox="1"/>
          <p:nvPr/>
        </p:nvSpPr>
        <p:spPr>
          <a:xfrm>
            <a:off x="228600" y="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1">
                    <a:lumMod val="50000"/>
                  </a:schemeClr>
                </a:solidFill>
              </a:rPr>
              <a:t>Can we solve the Housing Crisis?</a:t>
            </a:r>
            <a:endParaRPr lang="fr-FR" sz="4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2954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TYPE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53000" y="12954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12" name="Multiply 11"/>
          <p:cNvSpPr/>
          <p:nvPr/>
        </p:nvSpPr>
        <p:spPr>
          <a:xfrm>
            <a:off x="1295400" y="533400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Multiply 14"/>
          <p:cNvSpPr/>
          <p:nvPr/>
        </p:nvSpPr>
        <p:spPr>
          <a:xfrm>
            <a:off x="4114800" y="1295400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685800" y="2340114"/>
            <a:ext cx="3124200" cy="707886"/>
          </a:xfrm>
          <a:prstGeom prst="rect">
            <a:avLst/>
          </a:prstGeom>
          <a:solidFill>
            <a:schemeClr val="accent1"/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CRIME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53000" y="2340114"/>
            <a:ext cx="3124200" cy="707886"/>
          </a:xfrm>
          <a:prstGeom prst="rect">
            <a:avLst/>
          </a:prstGeom>
          <a:solidFill>
            <a:schemeClr val="accent1"/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Find Solution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4114800" y="2741612"/>
            <a:ext cx="685800" cy="1588"/>
          </a:xfrm>
          <a:prstGeom prst="straightConnector1">
            <a:avLst/>
          </a:prstGeom>
          <a:ln w="63500" cmpd="dbl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6"/>
          <p:cNvSpPr txBox="1"/>
          <p:nvPr/>
        </p:nvSpPr>
        <p:spPr>
          <a:xfrm>
            <a:off x="228600" y="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1">
                    <a:lumMod val="50000"/>
                  </a:schemeClr>
                </a:solidFill>
              </a:rPr>
              <a:t>Can we solve the Housing Crisis?</a:t>
            </a:r>
            <a:endParaRPr lang="fr-FR" sz="4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2954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TYPE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53000" y="1295400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12" name="Multiply 11"/>
          <p:cNvSpPr/>
          <p:nvPr/>
        </p:nvSpPr>
        <p:spPr>
          <a:xfrm>
            <a:off x="1295400" y="533400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Multiply 14"/>
          <p:cNvSpPr/>
          <p:nvPr/>
        </p:nvSpPr>
        <p:spPr>
          <a:xfrm>
            <a:off x="4114800" y="1295400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685800" y="23401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CRIME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53000" y="2340114"/>
            <a:ext cx="3124200" cy="707886"/>
          </a:xfrm>
          <a:prstGeom prst="rect">
            <a:avLst/>
          </a:prstGeom>
          <a:solidFill>
            <a:schemeClr val="accent2"/>
          </a:solidFill>
          <a:effectLst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Next Idea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5800" y="3406914"/>
            <a:ext cx="3124200" cy="707886"/>
          </a:xfrm>
          <a:prstGeom prst="rect">
            <a:avLst/>
          </a:prstGeom>
          <a:solidFill>
            <a:schemeClr val="accent1"/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MIN. WAGE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953000" y="3406914"/>
            <a:ext cx="3124200" cy="707886"/>
          </a:xfrm>
          <a:prstGeom prst="rect">
            <a:avLst/>
          </a:prstGeom>
          <a:solidFill>
            <a:schemeClr val="accent1"/>
          </a:solidFill>
          <a:effectLst>
            <a:glow rad="228600">
              <a:schemeClr val="accent1">
                <a:satMod val="175000"/>
                <a:alpha val="40000"/>
              </a:schemeClr>
            </a:glow>
            <a:outerShdw blurRad="38100" dist="30000" dir="5400000" rotWithShape="0">
              <a:srgbClr val="000000">
                <a:alpha val="4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Find Solution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114800" y="3808412"/>
            <a:ext cx="685800" cy="1588"/>
          </a:xfrm>
          <a:prstGeom prst="straightConnector1">
            <a:avLst/>
          </a:prstGeom>
          <a:ln w="63500" cmpd="dbl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Multiply 18"/>
          <p:cNvSpPr/>
          <p:nvPr/>
        </p:nvSpPr>
        <p:spPr>
          <a:xfrm>
            <a:off x="1295400" y="1600200"/>
            <a:ext cx="2057400" cy="2057400"/>
          </a:xfrm>
          <a:prstGeom prst="mathMultiply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Multiply 19"/>
          <p:cNvSpPr/>
          <p:nvPr/>
        </p:nvSpPr>
        <p:spPr>
          <a:xfrm>
            <a:off x="4114800" y="2362200"/>
            <a:ext cx="685800" cy="685800"/>
          </a:xfrm>
          <a:prstGeom prst="mathMultiply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489</TotalTime>
  <Words>263</Words>
  <Application>Microsoft Office PowerPoint</Application>
  <PresentationFormat>On-screen Show (4:3)</PresentationFormat>
  <Paragraphs>83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Tw Cen MT</vt:lpstr>
      <vt:lpstr>Wingdings</vt:lpstr>
      <vt:lpstr>Wingdings 2</vt:lpstr>
      <vt:lpstr>Median</vt:lpstr>
      <vt:lpstr>Breaking Down the Housing Crisis      By Patrick siewe</vt:lpstr>
      <vt:lpstr>PowerPoint Presentation</vt:lpstr>
      <vt:lpstr>Key influences we will analyze:</vt:lpstr>
      <vt:lpstr>In-depth: Influences on Housing Prices</vt:lpstr>
      <vt:lpstr>What’s causing the Housing Crisis?</vt:lpstr>
      <vt:lpstr>What’s causing the Housing Crisis?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sipaju</dc:creator>
  <cp:lastModifiedBy>Patrick Siewe</cp:lastModifiedBy>
  <cp:revision>57</cp:revision>
  <dcterms:created xsi:type="dcterms:W3CDTF">2019-08-01T03:31:26Z</dcterms:created>
  <dcterms:modified xsi:type="dcterms:W3CDTF">2019-08-02T03:42:07Z</dcterms:modified>
</cp:coreProperties>
</file>

<file path=docProps/thumbnail.jpeg>
</file>